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7" r:id="rId22"/>
    <p:sldId id="279" r:id="rId23"/>
    <p:sldId id="280" r:id="rId24"/>
    <p:sldId id="281" r:id="rId25"/>
    <p:sldId id="282" r:id="rId26"/>
    <p:sldId id="284" r:id="rId27"/>
    <p:sldId id="283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CE"/>
    <a:srgbClr val="5B9ACD"/>
    <a:srgbClr val="5D9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2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0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2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9603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64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93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88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95A73-42DE-4767-8D4A-1CEBC8CC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AAF59739-97AB-4A92-85F4-5E6DECF7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4" y="565270"/>
            <a:ext cx="10515599" cy="931022"/>
          </a:xfrm>
          <a:prstGeom prst="rect">
            <a:avLst/>
          </a:prstGeom>
        </p:spPr>
        <p:txBody>
          <a:bodyPr anchor="ctr"/>
          <a:lstStyle>
            <a:lvl1pPr algn="l">
              <a:defRPr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78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95A73-42DE-4767-8D4A-1CEBC8CC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5921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6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0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37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90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5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5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6DFF08F-DC6B-4601-B491-B0F83F6DD2DA}" type="datetimeFigureOut">
              <a:rPr lang="en-US" smtClean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458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ED693-167F-475D-856D-31883AF69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z="2400">
                <a:latin typeface="+mn-ea"/>
                <a:ea typeface="+mn-ea"/>
              </a:rPr>
              <a:t>처음 시작하는</a:t>
            </a:r>
            <a:br>
              <a:rPr lang="en-US" altLang="ko-KR" sz="4000" dirty="0">
                <a:latin typeface="+mn-ea"/>
                <a:ea typeface="+mn-ea"/>
              </a:rPr>
            </a:br>
            <a:r>
              <a:rPr lang="en-US" altLang="ko-KR" sz="4400" dirty="0">
                <a:latin typeface="+mn-ea"/>
                <a:ea typeface="+mn-ea"/>
              </a:rPr>
              <a:t>R </a:t>
            </a:r>
            <a:r>
              <a:rPr lang="ko-KR" altLang="en-US" sz="4400" dirty="0">
                <a:latin typeface="+mn-ea"/>
                <a:ea typeface="+mn-ea"/>
              </a:rPr>
              <a:t>데이터 분석 </a:t>
            </a:r>
            <a:endParaRPr lang="ko-KR" altLang="en-US" sz="4000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F72B6-26F9-4B5A-BC5B-9ADF94B129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강 </a:t>
            </a:r>
            <a:r>
              <a:rPr lang="en-US" altLang="ko-KR" dirty="0">
                <a:latin typeface="+mn-ea"/>
              </a:rPr>
              <a:t>R &amp; R</a:t>
            </a:r>
            <a:r>
              <a:rPr lang="ko-KR" altLang="en-US" dirty="0">
                <a:latin typeface="+mn-ea"/>
              </a:rPr>
              <a:t>스튜디오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 환경부터 </a:t>
            </a:r>
            <a:r>
              <a:rPr lang="ko-KR" altLang="en-US">
                <a:latin typeface="+mn-ea"/>
              </a:rPr>
              <a:t>제대로 준비하자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746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500256-854E-491C-ACAD-8B0103C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89" y="728734"/>
            <a:ext cx="2857500" cy="1438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15471B-8B9D-4C26-B7AB-B5FFC8D4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20" y="767626"/>
            <a:ext cx="3225000" cy="25090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E09FE4-F6C1-41DC-8E60-D2821E33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51" y="767627"/>
            <a:ext cx="3225000" cy="25090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A51E06-1929-4293-9E56-5F6FA171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7" y="3691903"/>
            <a:ext cx="3225000" cy="2515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CA243F-025E-4623-98E8-B10E7C407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909" y="3691903"/>
            <a:ext cx="3225001" cy="2494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A46609-5486-4C64-A26D-D3DCB6CC2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9033" y="3691903"/>
            <a:ext cx="3235184" cy="2515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AEB8A7-0B76-434A-8753-14A122C6D451}"/>
              </a:ext>
            </a:extLst>
          </p:cNvPr>
          <p:cNvSpPr txBox="1"/>
          <p:nvPr/>
        </p:nvSpPr>
        <p:spPr>
          <a:xfrm>
            <a:off x="436787" y="6207437"/>
            <a:ext cx="32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운영체제 </a:t>
            </a:r>
            <a:r>
              <a:rPr lang="en-US" altLang="ko-KR" dirty="0"/>
              <a:t>bit</a:t>
            </a:r>
            <a:r>
              <a:rPr lang="ko-KR" altLang="en-US" dirty="0"/>
              <a:t>에 맞춰 설치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6D177-C1F4-4942-B48C-1BE7AF2F70AA}"/>
              </a:ext>
            </a:extLst>
          </p:cNvPr>
          <p:cNvSpPr txBox="1"/>
          <p:nvPr/>
        </p:nvSpPr>
        <p:spPr>
          <a:xfrm>
            <a:off x="3999520" y="6186593"/>
            <a:ext cx="32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Help() </a:t>
            </a:r>
            <a:r>
              <a:rPr lang="ko-KR" altLang="en-US" dirty="0"/>
              <a:t>함수 기능</a:t>
            </a:r>
            <a:br>
              <a:rPr lang="en-US" altLang="ko-KR" dirty="0"/>
            </a:br>
            <a:r>
              <a:rPr lang="en-US" altLang="ko-KR" dirty="0" err="1"/>
              <a:t>Rstudio</a:t>
            </a:r>
            <a:r>
              <a:rPr lang="en-US" altLang="ko-KR" dirty="0"/>
              <a:t> </a:t>
            </a:r>
            <a:r>
              <a:rPr lang="ko-KR" altLang="en-US" dirty="0"/>
              <a:t>사용시 해제</a:t>
            </a:r>
          </a:p>
        </p:txBody>
      </p:sp>
    </p:spTree>
    <p:extLst>
      <p:ext uri="{BB962C8B-B14F-4D97-AF65-F5344CB8AC3E}">
        <p14:creationId xmlns:p14="http://schemas.microsoft.com/office/powerpoint/2010/main" val="405810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91A0C-5814-4D37-A16A-186D701C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 </a:t>
            </a:r>
            <a:r>
              <a:rPr lang="en-US" altLang="ko-KR" dirty="0" err="1">
                <a:latin typeface="+mn-ea"/>
              </a:rPr>
              <a:t>Gui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코드를 </a:t>
            </a:r>
            <a:r>
              <a:rPr lang="en-US" altLang="ko-KR" dirty="0">
                <a:latin typeface="+mn-ea"/>
              </a:rPr>
              <a:t>Console </a:t>
            </a:r>
            <a:r>
              <a:rPr lang="ko-KR" altLang="en-US" dirty="0">
                <a:latin typeface="+mn-ea"/>
              </a:rPr>
              <a:t>창에 직접 입력하여 실행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짧고 간단한 결과 출력에 사용이 용이함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긴 코드 작성은 어려움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876FD2-3F2E-4AC5-9AEA-8B81F37D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50" y="1825625"/>
            <a:ext cx="4540801" cy="36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25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ABD899-E4E0-424A-9F2E-1D40C4B3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실습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36900" indent="0">
              <a:buNone/>
            </a:pPr>
            <a:r>
              <a:rPr lang="en-US" altLang="ko-KR" dirty="0">
                <a:latin typeface="+mn-ea"/>
              </a:rPr>
              <a:t>print(“hello world!”)</a:t>
            </a:r>
          </a:p>
          <a:p>
            <a:pPr marL="36900" indent="0">
              <a:buNone/>
            </a:pPr>
            <a:endParaRPr lang="en-US" altLang="ko-KR" dirty="0">
              <a:latin typeface="+mn-ea"/>
            </a:endParaRPr>
          </a:p>
          <a:p>
            <a:pPr marL="36900" indent="0">
              <a:buNone/>
            </a:pPr>
            <a:r>
              <a:rPr lang="en-US" altLang="ko-KR" dirty="0">
                <a:latin typeface="+mn-ea"/>
              </a:rPr>
              <a:t>*print() </a:t>
            </a:r>
            <a:r>
              <a:rPr lang="ko-KR" altLang="en-US" dirty="0">
                <a:latin typeface="+mn-ea"/>
              </a:rPr>
              <a:t>함수 </a:t>
            </a:r>
            <a:r>
              <a:rPr lang="en-US" altLang="ko-KR" dirty="0">
                <a:latin typeface="+mn-ea"/>
              </a:rPr>
              <a:t>: R</a:t>
            </a:r>
            <a:r>
              <a:rPr lang="ko-KR" altLang="en-US" dirty="0">
                <a:latin typeface="+mn-ea"/>
              </a:rPr>
              <a:t>의 내장함수로 괄호 </a:t>
            </a:r>
            <a:r>
              <a:rPr lang="ko-KR" altLang="en-US" dirty="0" err="1">
                <a:latin typeface="+mn-ea"/>
              </a:rPr>
              <a:t>안에있는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값을 출력해주는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BEE7B2-9634-40BE-9F4C-4724D607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788" y="2116779"/>
            <a:ext cx="4540801" cy="36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5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DCBFF-6E2A-4577-A6BE-5B6972240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스튜디오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을 효과적으로 편리하게 사용할 수록 도와주는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IDE (Integrated Development Environment, </a:t>
            </a:r>
            <a:r>
              <a:rPr lang="ko-KR" altLang="en-US" dirty="0">
                <a:latin typeface="+mn-ea"/>
              </a:rPr>
              <a:t>통합개발환경</a:t>
            </a:r>
            <a:r>
              <a:rPr lang="en-US" altLang="ko-KR" dirty="0">
                <a:latin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</a:rPr>
              <a:t>다운로드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hlinkClick r:id="rId2"/>
              </a:rPr>
              <a:t>https://www.rstudio.com</a:t>
            </a:r>
            <a:endParaRPr lang="en-US" altLang="ko-KR" dirty="0">
              <a:latin typeface="+mn-ea"/>
            </a:endParaRPr>
          </a:p>
          <a:p>
            <a:pPr lvl="2"/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6677C39-3DB6-43F3-8243-73BBD9D2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5" y="565270"/>
            <a:ext cx="9178408" cy="931022"/>
          </a:xfrm>
          <a:prstGeom prst="rect">
            <a:avLst/>
          </a:prstGeom>
        </p:spPr>
        <p:txBody>
          <a:bodyPr/>
          <a:lstStyle/>
          <a:p>
            <a:r>
              <a:rPr lang="en-US" altLang="ko-KR" sz="4000" dirty="0">
                <a:latin typeface="+mn-ea"/>
                <a:ea typeface="+mn-ea"/>
              </a:rPr>
              <a:t>R </a:t>
            </a:r>
            <a:r>
              <a:rPr lang="ko-KR" altLang="en-US" sz="4000" dirty="0">
                <a:latin typeface="+mn-ea"/>
                <a:ea typeface="+mn-ea"/>
              </a:rPr>
              <a:t>스튜디오 설치와 기본 환경 설정하기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0637E6-DDE4-4533-9B42-6BFA518F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633" y="1825625"/>
            <a:ext cx="4475747" cy="39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79790-086B-420A-B9EF-5CA9DCF1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스튜디오 </a:t>
            </a:r>
            <a:r>
              <a:rPr lang="en-US" altLang="ko-KR" dirty="0">
                <a:latin typeface="+mn-ea"/>
              </a:rPr>
              <a:t>(Desktop)</a:t>
            </a:r>
            <a:r>
              <a:rPr lang="ko-KR" altLang="en-US" dirty="0">
                <a:latin typeface="+mn-ea"/>
              </a:rPr>
              <a:t> 설치하기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무료버전 </a:t>
            </a:r>
            <a:r>
              <a:rPr lang="en-US" altLang="ko-KR" dirty="0">
                <a:latin typeface="+mn-ea"/>
              </a:rPr>
              <a:t>: Open Source Edition</a:t>
            </a:r>
          </a:p>
          <a:p>
            <a:pPr lvl="1"/>
            <a:r>
              <a:rPr lang="ko-KR" altLang="en-US" dirty="0">
                <a:latin typeface="+mn-ea"/>
              </a:rPr>
              <a:t>유료버전 </a:t>
            </a:r>
            <a:r>
              <a:rPr lang="en-US" altLang="ko-KR" dirty="0">
                <a:latin typeface="+mn-ea"/>
              </a:rPr>
              <a:t>: Commercial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License</a:t>
            </a:r>
          </a:p>
          <a:p>
            <a:pPr lvl="2"/>
            <a:r>
              <a:rPr lang="ko-KR" altLang="en-US" dirty="0">
                <a:latin typeface="+mn-ea"/>
              </a:rPr>
              <a:t>매년 일정비용 지불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문제가 있을 경우 지원을 받을 수 있음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서버 버전은 리눅스 등의 서버에 설치하는 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스튜디오로 병렬연산이나 가속화 등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서버에 특성화 되어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2079A2-24FC-4E69-BB1F-3B5601C7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776" y="1825625"/>
            <a:ext cx="47529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4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7FB62-5FE3-422D-B49B-A16F0931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다운로드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Open Source Edition</a:t>
            </a:r>
          </a:p>
          <a:p>
            <a:pPr lvl="1"/>
            <a:r>
              <a:rPr lang="ko-KR" altLang="en-US" dirty="0">
                <a:latin typeface="+mn-ea"/>
              </a:rPr>
              <a:t>운영체제에 맞게 다운로드 진행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DD3C24-9D34-4F87-9000-CDFF74117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14" y="3088751"/>
            <a:ext cx="5294314" cy="3745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D9DC9B-068D-4319-94DB-132B0BD3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228" y="3112167"/>
            <a:ext cx="5554771" cy="36990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6597FF-D2E0-421E-A376-13688E2CED8D}"/>
              </a:ext>
            </a:extLst>
          </p:cNvPr>
          <p:cNvSpPr/>
          <p:nvPr/>
        </p:nvSpPr>
        <p:spPr>
          <a:xfrm>
            <a:off x="2248678" y="3112167"/>
            <a:ext cx="1894114" cy="36990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333FC3-C6AE-41C2-AE9B-7DEA8F5F3B24}"/>
              </a:ext>
            </a:extLst>
          </p:cNvPr>
          <p:cNvSpPr/>
          <p:nvPr/>
        </p:nvSpPr>
        <p:spPr>
          <a:xfrm>
            <a:off x="6628867" y="3675628"/>
            <a:ext cx="5554771" cy="13409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86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37100976-0124-48F9-984E-56CD5E47D1FF}"/>
              </a:ext>
            </a:extLst>
          </p:cNvPr>
          <p:cNvGrpSpPr/>
          <p:nvPr/>
        </p:nvGrpSpPr>
        <p:grpSpPr>
          <a:xfrm>
            <a:off x="2989245" y="2431808"/>
            <a:ext cx="6630602" cy="4061067"/>
            <a:chOff x="2989245" y="2431808"/>
            <a:chExt cx="6630602" cy="406106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DB8A21B-9742-417E-BFBD-749A1413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9246" y="2431808"/>
              <a:ext cx="6630601" cy="406106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2AEC1F-0334-4E41-AE46-29CE7FF6BD6C}"/>
                </a:ext>
              </a:extLst>
            </p:cNvPr>
            <p:cNvSpPr/>
            <p:nvPr/>
          </p:nvSpPr>
          <p:spPr>
            <a:xfrm>
              <a:off x="2989246" y="2903621"/>
              <a:ext cx="3571975" cy="203734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62B8CA-511B-4450-AEBE-15D775F888B4}"/>
                </a:ext>
              </a:extLst>
            </p:cNvPr>
            <p:cNvSpPr/>
            <p:nvPr/>
          </p:nvSpPr>
          <p:spPr>
            <a:xfrm>
              <a:off x="2989245" y="4963610"/>
              <a:ext cx="3571975" cy="152926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6E1BDEF-7E44-4747-B756-C07FC760AC7D}"/>
                </a:ext>
              </a:extLst>
            </p:cNvPr>
            <p:cNvSpPr/>
            <p:nvPr/>
          </p:nvSpPr>
          <p:spPr>
            <a:xfrm>
              <a:off x="6561220" y="2903621"/>
              <a:ext cx="3058627" cy="13188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9198C6-7FA5-480A-8A44-9BC770FB412E}"/>
                </a:ext>
              </a:extLst>
            </p:cNvPr>
            <p:cNvSpPr/>
            <p:nvPr/>
          </p:nvSpPr>
          <p:spPr>
            <a:xfrm>
              <a:off x="6561219" y="4224485"/>
              <a:ext cx="3058627" cy="226839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B53359-7251-4042-BE9F-08B2103C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스튜디오 실행하기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8C61D-84BD-475B-8A59-86A3B80EF07C}"/>
              </a:ext>
            </a:extLst>
          </p:cNvPr>
          <p:cNvSpPr txBox="1"/>
          <p:nvPr/>
        </p:nvSpPr>
        <p:spPr>
          <a:xfrm>
            <a:off x="4205737" y="3737628"/>
            <a:ext cx="113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Script 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595C48-5002-4855-834D-BF533438DC36}"/>
              </a:ext>
            </a:extLst>
          </p:cNvPr>
          <p:cNvSpPr txBox="1"/>
          <p:nvPr/>
        </p:nvSpPr>
        <p:spPr>
          <a:xfrm>
            <a:off x="6561218" y="3403359"/>
            <a:ext cx="3058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Environmenet</a:t>
            </a:r>
            <a:r>
              <a:rPr lang="en-US" altLang="ko-KR" b="1" dirty="0">
                <a:solidFill>
                  <a:srgbClr val="FF0000"/>
                </a:solidFill>
              </a:rPr>
              <a:t> / History / </a:t>
            </a:r>
            <a:r>
              <a:rPr lang="en-US" altLang="ko-KR" b="1" dirty="0" err="1">
                <a:solidFill>
                  <a:srgbClr val="FF0000"/>
                </a:solidFill>
              </a:rPr>
              <a:t>Connctions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D0069-585C-48B5-AAC4-37E3B35509F2}"/>
              </a:ext>
            </a:extLst>
          </p:cNvPr>
          <p:cNvSpPr txBox="1"/>
          <p:nvPr/>
        </p:nvSpPr>
        <p:spPr>
          <a:xfrm>
            <a:off x="3256546" y="5539129"/>
            <a:ext cx="305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Console / Terminal 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58598-B90B-4246-973D-C99207187CDF}"/>
              </a:ext>
            </a:extLst>
          </p:cNvPr>
          <p:cNvSpPr txBox="1"/>
          <p:nvPr/>
        </p:nvSpPr>
        <p:spPr>
          <a:xfrm>
            <a:off x="6582473" y="4940968"/>
            <a:ext cx="303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Files / Plots / Packages / Help / Viewer </a:t>
            </a:r>
            <a:r>
              <a:rPr lang="ko-KR" altLang="en-US" b="1" dirty="0">
                <a:solidFill>
                  <a:srgbClr val="FF0000"/>
                </a:solidFill>
              </a:rPr>
              <a:t>창</a:t>
            </a:r>
          </a:p>
        </p:txBody>
      </p:sp>
    </p:spTree>
    <p:extLst>
      <p:ext uri="{BB962C8B-B14F-4D97-AF65-F5344CB8AC3E}">
        <p14:creationId xmlns:p14="http://schemas.microsoft.com/office/powerpoint/2010/main" val="189290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83B2D-174E-4F13-9E52-B30FA019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Script </a:t>
            </a:r>
            <a:r>
              <a:rPr lang="ko-KR" altLang="en-US" dirty="0">
                <a:latin typeface="+mn-ea"/>
              </a:rPr>
              <a:t>창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코드를 작성하는 창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Console</a:t>
            </a:r>
            <a:r>
              <a:rPr lang="ko-KR" altLang="en-US" dirty="0">
                <a:latin typeface="+mn-ea"/>
              </a:rPr>
              <a:t>과 달리 긴 코드 작성에 용이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필요한 부분만 선택하여 실행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사용한 코드를 별도 파일</a:t>
            </a:r>
            <a:r>
              <a:rPr lang="en-US" altLang="ko-KR" dirty="0">
                <a:latin typeface="+mn-ea"/>
              </a:rPr>
              <a:t>(.R)</a:t>
            </a:r>
            <a:r>
              <a:rPr lang="ko-KR" altLang="en-US" dirty="0">
                <a:latin typeface="+mn-ea"/>
              </a:rPr>
              <a:t>로 저장 및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불러오기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함수에 대한 자동완성 기능 제공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C1F3AE-63CC-46E2-8FF4-D70F4BFF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52738"/>
            <a:ext cx="5334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AA56-35BB-4695-A6C9-1476E9CB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Console / Terminal </a:t>
            </a:r>
            <a:r>
              <a:rPr lang="ko-KR" altLang="en-US" dirty="0">
                <a:latin typeface="+mn-ea"/>
              </a:rPr>
              <a:t>창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Console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코드 실행 및 결과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오류 확인 등 </a:t>
            </a:r>
            <a:r>
              <a:rPr lang="en-US" altLang="ko-KR" dirty="0">
                <a:latin typeface="+mn-ea"/>
              </a:rPr>
              <a:t>(R GUI)</a:t>
            </a:r>
          </a:p>
          <a:p>
            <a:pPr lvl="1"/>
            <a:r>
              <a:rPr lang="en-US" altLang="ko-KR" dirty="0">
                <a:latin typeface="+mn-ea"/>
              </a:rPr>
              <a:t>Terminal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운영체제 실행 창 </a:t>
            </a:r>
            <a:r>
              <a:rPr lang="en-US" altLang="ko-KR" dirty="0">
                <a:latin typeface="+mn-ea"/>
              </a:rPr>
              <a:t>(CMD)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11B13-10F7-49A4-B1B9-8D40C072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57" y="3429000"/>
            <a:ext cx="5314950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145B9D-C2C1-4908-8E64-AC239477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9000"/>
            <a:ext cx="5314949" cy="30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3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0C3EB-6A17-45DB-8510-8BEE6C1E4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Environment / History / Connections </a:t>
            </a:r>
            <a:r>
              <a:rPr lang="ko-KR" altLang="en-US" dirty="0">
                <a:latin typeface="+mn-ea"/>
              </a:rPr>
              <a:t>창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Environment : </a:t>
            </a:r>
            <a:r>
              <a:rPr lang="ko-KR" altLang="en-US" dirty="0">
                <a:latin typeface="+mn-ea"/>
              </a:rPr>
              <a:t>입력된 데이터 세트 확인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History : </a:t>
            </a:r>
            <a:r>
              <a:rPr lang="ko-KR" altLang="en-US" dirty="0">
                <a:latin typeface="+mn-ea"/>
              </a:rPr>
              <a:t>실행한 명령어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결과 등 확인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Connections : DB </a:t>
            </a:r>
            <a:r>
              <a:rPr lang="ko-KR" altLang="en-US" dirty="0">
                <a:latin typeface="+mn-ea"/>
              </a:rPr>
              <a:t>서버와 연결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27C319-1524-4A26-97D4-2731AEF8C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3806825"/>
            <a:ext cx="4476750" cy="2505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D8C3D0-202A-43C6-8468-657BC065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06825"/>
            <a:ext cx="446318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2FF1BA6-1E48-40C3-99E5-583022A1C34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ko-KR" altLang="en-US" dirty="0">
                <a:latin typeface="+mn-ea"/>
                <a:ea typeface="+mn-ea"/>
              </a:rPr>
              <a:t>목차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A65455-FA42-46BB-81E6-9B4CF5CC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이란</a:t>
            </a:r>
            <a:r>
              <a:rPr lang="en-US" altLang="ko-KR" dirty="0">
                <a:latin typeface="+mn-ea"/>
              </a:rPr>
              <a:t>?</a:t>
            </a:r>
          </a:p>
          <a:p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을 설치하고 실행하기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스튜디오 설치와 기본 환경 설정하기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새로운 스크립트 생성 및 코드 실행하기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도움말 사용하기</a:t>
            </a:r>
          </a:p>
        </p:txBody>
      </p:sp>
    </p:spTree>
    <p:extLst>
      <p:ext uri="{BB962C8B-B14F-4D97-AF65-F5344CB8AC3E}">
        <p14:creationId xmlns:p14="http://schemas.microsoft.com/office/powerpoint/2010/main" val="109866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48125B-7CAC-4467-BEA2-6EF38671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Files </a:t>
            </a:r>
            <a:r>
              <a:rPr lang="ko-KR" altLang="en-US" dirty="0"/>
              <a:t>창 </a:t>
            </a:r>
            <a:r>
              <a:rPr lang="en-US" altLang="ko-KR" dirty="0"/>
              <a:t>/ Plots </a:t>
            </a:r>
            <a:r>
              <a:rPr lang="ko-KR" altLang="en-US" dirty="0"/>
              <a:t>창 </a:t>
            </a:r>
            <a:r>
              <a:rPr lang="en-US" altLang="ko-KR" dirty="0"/>
              <a:t>/ Packages </a:t>
            </a:r>
            <a:r>
              <a:rPr lang="ko-KR" altLang="en-US" dirty="0"/>
              <a:t>창 </a:t>
            </a:r>
            <a:r>
              <a:rPr lang="en-US" altLang="ko-KR" dirty="0"/>
              <a:t>/ Help </a:t>
            </a:r>
            <a:r>
              <a:rPr lang="ko-KR" altLang="en-US" dirty="0"/>
              <a:t>창 </a:t>
            </a:r>
            <a:r>
              <a:rPr lang="en-US" altLang="ko-KR" dirty="0"/>
              <a:t>/ Viewer </a:t>
            </a:r>
            <a:r>
              <a:rPr lang="ko-KR" altLang="en-US" dirty="0"/>
              <a:t>창</a:t>
            </a:r>
          </a:p>
          <a:p>
            <a:pPr lvl="1"/>
            <a:r>
              <a:rPr lang="en-US" altLang="ko-KR" dirty="0"/>
              <a:t>Files : </a:t>
            </a:r>
            <a:r>
              <a:rPr lang="ko-KR" altLang="en-US" dirty="0"/>
              <a:t>파일 탐색기</a:t>
            </a:r>
            <a:endParaRPr lang="en-US" altLang="ko-KR" dirty="0"/>
          </a:p>
          <a:p>
            <a:pPr lvl="1"/>
            <a:r>
              <a:rPr lang="en-US" altLang="ko-KR" dirty="0"/>
              <a:t>Plots : </a:t>
            </a:r>
            <a:r>
              <a:rPr lang="ko-KR" altLang="en-US" dirty="0"/>
              <a:t>그래프 출력</a:t>
            </a:r>
            <a:endParaRPr lang="en-US" altLang="ko-KR" dirty="0"/>
          </a:p>
          <a:p>
            <a:pPr lvl="1"/>
            <a:r>
              <a:rPr lang="en-US" altLang="ko-KR" dirty="0"/>
              <a:t>Packages : </a:t>
            </a:r>
            <a:r>
              <a:rPr lang="ko-KR" altLang="en-US" dirty="0"/>
              <a:t>패키지 관리</a:t>
            </a:r>
            <a:endParaRPr lang="en-US" altLang="ko-KR" dirty="0"/>
          </a:p>
          <a:p>
            <a:pPr lvl="1"/>
            <a:r>
              <a:rPr lang="en-US" altLang="ko-KR" dirty="0"/>
              <a:t>Help : </a:t>
            </a:r>
            <a:r>
              <a:rPr lang="ko-KR" altLang="en-US" dirty="0"/>
              <a:t>도움말</a:t>
            </a:r>
          </a:p>
          <a:p>
            <a:pPr lvl="1"/>
            <a:r>
              <a:rPr lang="en-US" altLang="ko-KR" dirty="0"/>
              <a:t>Viewer : </a:t>
            </a:r>
            <a:r>
              <a:rPr lang="ko-KR" altLang="en-US" dirty="0"/>
              <a:t>그래프</a:t>
            </a:r>
            <a:r>
              <a:rPr lang="en-US" altLang="ko-KR" dirty="0"/>
              <a:t> </a:t>
            </a:r>
            <a:r>
              <a:rPr lang="ko-KR" altLang="en-US" dirty="0"/>
              <a:t>웹 브라우저 출력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90303D-659A-4109-AA36-E60AA675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16" y="4678852"/>
            <a:ext cx="2454054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EED3ED-241E-48A2-9AB3-CC4BD3A5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51" y="4678852"/>
            <a:ext cx="2517883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9C710A-82D6-45A0-A10D-830743FA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215" y="4688717"/>
            <a:ext cx="2475676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20A499-44BB-4924-9D00-C61641D98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672" y="4678852"/>
            <a:ext cx="246428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2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E45110-9F01-4CDB-8DDF-310B3A815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폴더 생성</a:t>
            </a:r>
            <a:endParaRPr lang="en-US" altLang="ko-KR" dirty="0"/>
          </a:p>
          <a:p>
            <a:pPr lvl="1"/>
            <a:r>
              <a:rPr lang="en-US" altLang="ko-KR" dirty="0"/>
              <a:t>Files </a:t>
            </a:r>
            <a:r>
              <a:rPr lang="ko-KR" altLang="en-US" dirty="0"/>
              <a:t>창에서 </a:t>
            </a:r>
            <a:r>
              <a:rPr lang="en-US" altLang="ko-KR" dirty="0"/>
              <a:t>C:/ </a:t>
            </a:r>
            <a:r>
              <a:rPr lang="ko-KR" altLang="en-US" dirty="0"/>
              <a:t>경로를 선택</a:t>
            </a:r>
            <a:endParaRPr lang="en-US" altLang="ko-KR" dirty="0"/>
          </a:p>
          <a:p>
            <a:pPr lvl="1"/>
            <a:r>
              <a:rPr lang="en-US" altLang="ko-KR" dirty="0"/>
              <a:t>[New</a:t>
            </a:r>
            <a:r>
              <a:rPr lang="ko-KR" altLang="en-US" dirty="0"/>
              <a:t> </a:t>
            </a:r>
            <a:r>
              <a:rPr lang="en-US" altLang="ko-KR" dirty="0"/>
              <a:t>Folder] </a:t>
            </a:r>
            <a:r>
              <a:rPr lang="ko-KR" altLang="en-US" dirty="0"/>
              <a:t>버튼 클릭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en-US" altLang="ko-KR" dirty="0" err="1"/>
              <a:t>Rstudy</a:t>
            </a:r>
            <a:r>
              <a:rPr lang="en-US" altLang="ko-KR" dirty="0"/>
              <a:t>]</a:t>
            </a:r>
            <a:r>
              <a:rPr lang="ko-KR" altLang="en-US" dirty="0"/>
              <a:t> 폴더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C5E4AE-1D5E-4B63-8044-F1E7C386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스튜디오 실습 환경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2E7E79-E926-454D-94FB-638A3CB15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223" y="1825625"/>
            <a:ext cx="46482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3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C1B469-B337-4DE1-AC7B-A4B37FB4D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시작 폴더 설정</a:t>
            </a:r>
            <a:endParaRPr lang="en-US" altLang="ko-KR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스튜디오에서 </a:t>
            </a:r>
            <a:r>
              <a:rPr lang="en-US" altLang="ko-KR" dirty="0"/>
              <a:t>[Tools &gt; Global Options]</a:t>
            </a:r>
          </a:p>
          <a:p>
            <a:pPr lvl="1"/>
            <a:r>
              <a:rPr lang="en-US" altLang="ko-KR" dirty="0"/>
              <a:t>[General &gt;  Default</a:t>
            </a:r>
            <a:r>
              <a:rPr lang="ko-KR" altLang="en-US" dirty="0"/>
              <a:t> </a:t>
            </a:r>
            <a:r>
              <a:rPr lang="en-US" altLang="ko-KR" dirty="0"/>
              <a:t>working</a:t>
            </a:r>
            <a:r>
              <a:rPr lang="ko-KR" altLang="en-US" dirty="0"/>
              <a:t> </a:t>
            </a:r>
            <a:r>
              <a:rPr lang="en-US" altLang="ko-KR" dirty="0"/>
              <a:t>directory]</a:t>
            </a:r>
          </a:p>
          <a:p>
            <a:pPr lvl="1"/>
            <a:r>
              <a:rPr lang="en-US" altLang="ko-KR" dirty="0"/>
              <a:t>[C:/</a:t>
            </a:r>
            <a:r>
              <a:rPr lang="en-US" altLang="ko-KR" dirty="0" err="1"/>
              <a:t>Rstudy</a:t>
            </a:r>
            <a:r>
              <a:rPr lang="en-US" altLang="ko-KR" dirty="0"/>
              <a:t>] </a:t>
            </a:r>
            <a:r>
              <a:rPr lang="ko-KR" altLang="en-US" dirty="0"/>
              <a:t>설정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5ED6F21-E06D-4A7C-AF62-CD1E3149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679B6-82C4-4785-9A49-CE550369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21" y="1825625"/>
            <a:ext cx="4222002" cy="41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8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5A9D879-28D0-4DD3-911C-EA74B162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UTF-8</a:t>
            </a:r>
            <a:r>
              <a:rPr lang="ko-KR" altLang="en-US" dirty="0"/>
              <a:t> 설정 </a:t>
            </a:r>
            <a:r>
              <a:rPr lang="en-US" altLang="ko-KR" dirty="0"/>
              <a:t>(</a:t>
            </a:r>
            <a:r>
              <a:rPr lang="ko-KR" altLang="en-US" dirty="0"/>
              <a:t>한글 이슈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스튜디오에서 </a:t>
            </a:r>
            <a:r>
              <a:rPr lang="en-US" altLang="ko-KR" dirty="0"/>
              <a:t>[Tools &gt; Global Options]</a:t>
            </a:r>
          </a:p>
          <a:p>
            <a:pPr lvl="1"/>
            <a:r>
              <a:rPr lang="en-US" altLang="ko-KR" dirty="0"/>
              <a:t>[Code &gt; Saving]</a:t>
            </a:r>
          </a:p>
          <a:p>
            <a:pPr lvl="1"/>
            <a:r>
              <a:rPr lang="en-US" altLang="ko-KR" dirty="0"/>
              <a:t>Default text encoding &gt; UTF-8</a:t>
            </a:r>
          </a:p>
          <a:p>
            <a:pPr marL="450000" lvl="1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B9C766B-A64E-4AA3-8582-D9B4A104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0CAEB-5920-4153-ABD9-B055BE0C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548" y="1825625"/>
            <a:ext cx="35718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7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5911BB-8E74-4130-AA3B-8042BEAC3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글꼴 및 테마 설정</a:t>
            </a:r>
            <a:endParaRPr lang="en-US" altLang="ko-KR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스튜디오에서 </a:t>
            </a:r>
            <a:r>
              <a:rPr lang="en-US" altLang="ko-KR" dirty="0"/>
              <a:t>[Tools &gt; Global Options]</a:t>
            </a:r>
          </a:p>
          <a:p>
            <a:pPr lvl="1"/>
            <a:r>
              <a:rPr lang="en-US" altLang="ko-KR" dirty="0"/>
              <a:t>[Appearance]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D42FE7-20E1-4954-9683-EE113EA4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9E251E-4F86-4CC0-A38C-D1B9874E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40" y="1825625"/>
            <a:ext cx="4039960" cy="398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7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DE003-8BFB-472B-B8CA-A5F436F5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스크립트 생성 및 저장</a:t>
            </a:r>
            <a:endParaRPr lang="en-US" altLang="ko-KR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스튜디오에서 </a:t>
            </a:r>
            <a:r>
              <a:rPr lang="en-US" altLang="ko-KR" dirty="0"/>
              <a:t>[File &gt; New File &gt; R Script]</a:t>
            </a:r>
          </a:p>
          <a:p>
            <a:pPr lvl="1"/>
            <a:r>
              <a:rPr lang="ko-KR" altLang="en-US" dirty="0"/>
              <a:t>스크립트 창 입력</a:t>
            </a:r>
            <a:endParaRPr lang="en-US" altLang="ko-KR" dirty="0"/>
          </a:p>
          <a:p>
            <a:pPr marL="756000" lvl="2" indent="0">
              <a:buNone/>
            </a:pPr>
            <a:r>
              <a:rPr lang="en-US" altLang="ko-KR" dirty="0"/>
              <a:t>print(“Hello world!”)</a:t>
            </a:r>
          </a:p>
          <a:p>
            <a:pPr marL="756000" lvl="2" indent="0">
              <a:buNone/>
            </a:pPr>
            <a:r>
              <a:rPr lang="en-US" altLang="ko-KR" dirty="0"/>
              <a:t>3+5</a:t>
            </a:r>
          </a:p>
          <a:p>
            <a:pPr marL="756000" lvl="2" indent="0">
              <a:buNone/>
            </a:pPr>
            <a:r>
              <a:rPr lang="en-US" altLang="ko-KR" dirty="0"/>
              <a:t>100/7.2</a:t>
            </a:r>
          </a:p>
          <a:p>
            <a:pPr lvl="1"/>
            <a:r>
              <a:rPr lang="en-US" altLang="ko-KR" dirty="0"/>
              <a:t>[File &gt; Save] 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810000" lvl="2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87FC49-136A-479B-8EB1-336C8639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생성 및 코드 실행하기</a:t>
            </a:r>
          </a:p>
        </p:txBody>
      </p:sp>
    </p:spTree>
    <p:extLst>
      <p:ext uri="{BB962C8B-B14F-4D97-AF65-F5344CB8AC3E}">
        <p14:creationId xmlns:p14="http://schemas.microsoft.com/office/powerpoint/2010/main" val="274154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5917E6-A059-44E3-AA1E-AE17B8784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실행</a:t>
            </a:r>
            <a:endParaRPr lang="en-US" altLang="ko-KR" dirty="0"/>
          </a:p>
          <a:p>
            <a:pPr lvl="1"/>
            <a:r>
              <a:rPr lang="ko-KR" altLang="en-US" dirty="0"/>
              <a:t>한 줄 실행 </a:t>
            </a:r>
            <a:r>
              <a:rPr lang="en-US" altLang="ko-KR" dirty="0"/>
              <a:t>: </a:t>
            </a:r>
            <a:r>
              <a:rPr lang="ko-KR" altLang="en-US" dirty="0"/>
              <a:t>실행 코드 맨 뒤에서 </a:t>
            </a:r>
            <a:r>
              <a:rPr lang="en-US" altLang="ko-KR" dirty="0"/>
              <a:t>[Ctrl] + [Enter]</a:t>
            </a:r>
          </a:p>
          <a:p>
            <a:pPr lvl="1"/>
            <a:r>
              <a:rPr lang="ko-KR" altLang="en-US" dirty="0"/>
              <a:t>여러 줄 실행 </a:t>
            </a:r>
            <a:r>
              <a:rPr lang="en-US" altLang="ko-KR" dirty="0"/>
              <a:t>: </a:t>
            </a:r>
            <a:r>
              <a:rPr lang="ko-KR" altLang="en-US" dirty="0"/>
              <a:t>실행 코드 드래그 블록 </a:t>
            </a:r>
            <a:r>
              <a:rPr lang="en-US" altLang="ko-KR" dirty="0"/>
              <a:t>[Ctrl] + [Enter]</a:t>
            </a:r>
          </a:p>
          <a:p>
            <a:pPr lvl="1"/>
            <a:r>
              <a:rPr lang="ko-KR" altLang="en-US" dirty="0"/>
              <a:t>전체 실행 </a:t>
            </a:r>
            <a:r>
              <a:rPr lang="en-US" altLang="ko-KR" dirty="0"/>
              <a:t>: [Ctrl] + [Alt] + [R]</a:t>
            </a:r>
          </a:p>
          <a:p>
            <a:pPr lvl="1"/>
            <a:r>
              <a:rPr lang="ko-KR" altLang="en-US" dirty="0"/>
              <a:t>마지막 실행 코드 다시 실행 </a:t>
            </a:r>
            <a:r>
              <a:rPr lang="en-US" altLang="ko-KR" dirty="0"/>
              <a:t>[ Ctrl] + [Shift] + [R]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52BCD-1A79-401C-83A7-17F5342F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1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4333D1-DE24-41B5-A47F-9A8EFD39A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Help() </a:t>
            </a:r>
            <a:r>
              <a:rPr lang="ko-KR" altLang="en-US" dirty="0"/>
              <a:t>함수와 </a:t>
            </a:r>
            <a:r>
              <a:rPr lang="en-US" altLang="ko-KR" dirty="0"/>
              <a:t>Help </a:t>
            </a:r>
            <a:r>
              <a:rPr lang="ko-KR" altLang="en-US" dirty="0"/>
              <a:t>창</a:t>
            </a:r>
            <a:endParaRPr lang="en-US" altLang="ko-KR" dirty="0"/>
          </a:p>
          <a:p>
            <a:pPr lvl="1"/>
            <a:r>
              <a:rPr lang="en-US" altLang="ko-KR" dirty="0"/>
              <a:t>Console : help(print) </a:t>
            </a:r>
            <a:r>
              <a:rPr lang="ko-KR" altLang="en-US" dirty="0"/>
              <a:t>결과 확인</a:t>
            </a:r>
            <a:endParaRPr lang="en-US" altLang="ko-KR" dirty="0"/>
          </a:p>
          <a:p>
            <a:pPr lvl="1"/>
            <a:r>
              <a:rPr lang="en-US" altLang="ko-KR" dirty="0"/>
              <a:t>R </a:t>
            </a:r>
            <a:r>
              <a:rPr lang="ko-KR" altLang="en-US" dirty="0"/>
              <a:t>스튜디오 </a:t>
            </a:r>
            <a:r>
              <a:rPr lang="en-US" altLang="ko-KR" dirty="0"/>
              <a:t>: Help </a:t>
            </a:r>
            <a:r>
              <a:rPr lang="ko-KR" altLang="en-US" dirty="0"/>
              <a:t>창에서 </a:t>
            </a:r>
            <a:r>
              <a:rPr lang="en-US" altLang="ko-KR" dirty="0"/>
              <a:t>print </a:t>
            </a:r>
            <a:r>
              <a:rPr lang="ko-KR" altLang="en-US" dirty="0"/>
              <a:t>검색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정확한 함수명을 모를 때</a:t>
            </a:r>
            <a:endParaRPr lang="en-US" altLang="ko-KR" dirty="0"/>
          </a:p>
          <a:p>
            <a:pPr lvl="1"/>
            <a:r>
              <a:rPr lang="en-US" altLang="ko-KR" dirty="0"/>
              <a:t>Console : ??</a:t>
            </a:r>
            <a:r>
              <a:rPr lang="en-US" altLang="ko-KR" dirty="0" err="1"/>
              <a:t>prin</a:t>
            </a:r>
            <a:r>
              <a:rPr lang="en-US" altLang="ko-KR" dirty="0"/>
              <a:t> </a:t>
            </a:r>
            <a:r>
              <a:rPr lang="ko-KR" altLang="en-US" dirty="0"/>
              <a:t>로 입력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스튜디오 </a:t>
            </a:r>
            <a:r>
              <a:rPr lang="en-US" altLang="ko-KR" dirty="0"/>
              <a:t>: </a:t>
            </a:r>
            <a:r>
              <a:rPr lang="en-US" altLang="ko-KR" dirty="0" err="1"/>
              <a:t>prin</a:t>
            </a:r>
            <a:r>
              <a:rPr lang="en-US" altLang="ko-KR" dirty="0"/>
              <a:t> </a:t>
            </a:r>
            <a:r>
              <a:rPr lang="ko-KR" altLang="en-US" dirty="0"/>
              <a:t>으로 검색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F7EC08-A36D-4512-A672-1E76CE0B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도움말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649BE-F9FE-42E9-AAD2-EFEDDB2E6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443" y="807495"/>
            <a:ext cx="3675294" cy="28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DB0BB9-9A3D-4039-9FD8-6F9E4A686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583" y="4016828"/>
            <a:ext cx="3745154" cy="24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16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DD6C36-34E3-40BA-9CAD-9BD6F62E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2D19B4-A2E4-4D98-9D99-EB24CA284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05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3E591C-A506-4F0D-A74B-7EAF94B9E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빅데이터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단일 데이터 크기가 </a:t>
            </a:r>
            <a:r>
              <a:rPr lang="ko-KR" altLang="en-US" dirty="0" err="1">
                <a:latin typeface="+mn-ea"/>
              </a:rPr>
              <a:t>테라바이트</a:t>
            </a:r>
            <a:r>
              <a:rPr lang="ko-KR" altLang="en-US" dirty="0">
                <a:latin typeface="+mn-ea"/>
              </a:rPr>
              <a:t> 혹은 </a:t>
            </a:r>
            <a:r>
              <a:rPr lang="ko-KR" altLang="en-US" dirty="0" err="1">
                <a:latin typeface="+mn-ea"/>
              </a:rPr>
              <a:t>페타바이트처럼</a:t>
            </a:r>
            <a:r>
              <a:rPr lang="ko-KR" altLang="en-US" dirty="0">
                <a:latin typeface="+mn-ea"/>
              </a:rPr>
              <a:t> 큰 데이터를 의미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가트너의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3V : High-Volume, High-Velocity, High-Variety</a:t>
            </a: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데이터 과학 </a:t>
            </a:r>
            <a:r>
              <a:rPr lang="en-US" altLang="ko-KR" dirty="0">
                <a:latin typeface="+mn-ea"/>
              </a:rPr>
              <a:t>(Data Science)</a:t>
            </a:r>
          </a:p>
          <a:p>
            <a:pPr lvl="1"/>
            <a:r>
              <a:rPr lang="ko-KR" altLang="en-US" dirty="0">
                <a:latin typeface="+mn-ea"/>
              </a:rPr>
              <a:t>빅데이터를 분석하고 연구하는 학문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데이터과학자</a:t>
            </a: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2142F1-55DE-41F6-B100-F94FA73B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5" y="565270"/>
            <a:ext cx="10193476" cy="93102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ko-KR" dirty="0">
                <a:latin typeface="+mn-ea"/>
                <a:ea typeface="+mn-ea"/>
              </a:rPr>
              <a:t>R</a:t>
            </a:r>
            <a:r>
              <a:rPr lang="ko-KR" altLang="en-US" dirty="0">
                <a:latin typeface="+mn-ea"/>
                <a:ea typeface="+mn-ea"/>
              </a:rPr>
              <a:t>이란</a:t>
            </a:r>
            <a:r>
              <a:rPr lang="en-US" altLang="ko-KR" dirty="0">
                <a:latin typeface="+mn-ea"/>
                <a:ea typeface="+mn-ea"/>
              </a:rPr>
              <a:t>?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A3069-B618-4353-ABC6-20728F3D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875" y="3429000"/>
            <a:ext cx="3971706" cy="317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653E95-425B-4334-ABCF-5B7BB9D5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분에 처리하는 데이터 양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구글 </a:t>
            </a:r>
            <a:r>
              <a:rPr lang="en-US" altLang="ko-KR" dirty="0">
                <a:latin typeface="+mn-ea"/>
              </a:rPr>
              <a:t>69,500,000</a:t>
            </a:r>
            <a:r>
              <a:rPr lang="ko-KR" altLang="en-US" dirty="0">
                <a:latin typeface="+mn-ea"/>
              </a:rPr>
              <a:t>건 단어 번역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애플 시리 </a:t>
            </a:r>
            <a:r>
              <a:rPr lang="en-US" altLang="ko-KR" dirty="0">
                <a:latin typeface="+mn-ea"/>
              </a:rPr>
              <a:t>99,206</a:t>
            </a:r>
            <a:r>
              <a:rPr lang="ko-KR" altLang="en-US" dirty="0">
                <a:latin typeface="+mn-ea"/>
              </a:rPr>
              <a:t>건 질문 답변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스냅챗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6,944,444</a:t>
            </a:r>
            <a:r>
              <a:rPr lang="ko-KR" altLang="en-US" dirty="0">
                <a:latin typeface="+mn-ea"/>
              </a:rPr>
              <a:t>건 비디오 시청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19CFC3-396B-42B5-9994-7DD379F6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9050"/>
            <a:ext cx="68199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79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1CE91-6257-4CB0-9C8C-679E7C80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</a:t>
            </a:r>
          </a:p>
          <a:p>
            <a:pPr lvl="1"/>
            <a:r>
              <a:rPr lang="en-US" altLang="ko-KR" dirty="0">
                <a:latin typeface="+mn-ea"/>
              </a:rPr>
              <a:t>1993</a:t>
            </a:r>
            <a:r>
              <a:rPr lang="ko-KR" altLang="en-US" dirty="0">
                <a:latin typeface="+mn-ea"/>
              </a:rPr>
              <a:t>년 뉴질랜드 오클랜드 대학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로버트 젠틀맨과 로스 </a:t>
            </a:r>
            <a:r>
              <a:rPr lang="ko-KR" altLang="en-US" dirty="0" err="1">
                <a:latin typeface="+mn-ea"/>
              </a:rPr>
              <a:t>이하카</a:t>
            </a:r>
            <a:r>
              <a:rPr lang="ko-KR" altLang="en-US" dirty="0">
                <a:latin typeface="+mn-ea"/>
              </a:rPr>
              <a:t> 가 개발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벨 연구소의 </a:t>
            </a:r>
            <a:r>
              <a:rPr lang="en-US" altLang="ko-KR" dirty="0">
                <a:latin typeface="+mn-ea"/>
              </a:rPr>
              <a:t>S</a:t>
            </a:r>
            <a:r>
              <a:rPr lang="ko-KR" altLang="en-US" dirty="0">
                <a:latin typeface="+mn-ea"/>
              </a:rPr>
              <a:t>언어를 참고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페이스북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야후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아마존 등에서 사용</a:t>
            </a:r>
          </a:p>
        </p:txBody>
      </p:sp>
    </p:spTree>
    <p:extLst>
      <p:ext uri="{BB962C8B-B14F-4D97-AF65-F5344CB8AC3E}">
        <p14:creationId xmlns:p14="http://schemas.microsoft.com/office/powerpoint/2010/main" val="232861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0BC25-AB9B-4D19-AF44-C6E059ED4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n-ea"/>
              </a:rPr>
              <a:t>파이썬과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</a:t>
            </a:r>
          </a:p>
          <a:p>
            <a:pPr lvl="1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범용프로그래밍 언어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프로그래밍을 경험해 본 사람이 유리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R</a:t>
            </a:r>
          </a:p>
          <a:p>
            <a:pPr lvl="2"/>
            <a:r>
              <a:rPr lang="ko-KR" altLang="en-US" dirty="0">
                <a:latin typeface="+mn-ea"/>
              </a:rPr>
              <a:t>통계 특화 언어</a:t>
            </a:r>
            <a:endParaRPr lang="en-US" altLang="ko-KR" dirty="0">
              <a:latin typeface="+mn-ea"/>
            </a:endParaRPr>
          </a:p>
          <a:p>
            <a:pPr lvl="3"/>
            <a:r>
              <a:rPr lang="en-US" altLang="ko-KR" dirty="0">
                <a:latin typeface="+mn-ea"/>
              </a:rPr>
              <a:t>SAS, SPSS, R</a:t>
            </a:r>
          </a:p>
          <a:p>
            <a:pPr lvl="2"/>
            <a:r>
              <a:rPr lang="ko-KR" altLang="en-US" dirty="0" err="1">
                <a:latin typeface="+mn-ea"/>
              </a:rPr>
              <a:t>파이썬</a:t>
            </a:r>
            <a:r>
              <a:rPr lang="ko-KR" altLang="en-US" dirty="0">
                <a:latin typeface="+mn-ea"/>
              </a:rPr>
              <a:t> 보다 상대적으로 쉬움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각종 통계 패키지 제공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뛰어난 시각화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037845-F12C-48D5-AC0B-DDE1178B3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99" y="5443538"/>
            <a:ext cx="33623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4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01E09-31D2-4EF7-A1D8-3442C460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의 장점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통계 계산용 패키지가 많음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유저 커뮤니티가 활성화 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무료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다른 프로그래밍 언어보다 쉬움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윈도우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맥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리눅스 등에서 모두 동작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쉬운 한글처리</a:t>
            </a:r>
          </a:p>
        </p:txBody>
      </p:sp>
    </p:spTree>
    <p:extLst>
      <p:ext uri="{BB962C8B-B14F-4D97-AF65-F5344CB8AC3E}">
        <p14:creationId xmlns:p14="http://schemas.microsoft.com/office/powerpoint/2010/main" val="3919662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01E09-31D2-4EF7-A1D8-3442C460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</a:t>
            </a:r>
            <a:r>
              <a:rPr lang="ko-KR" altLang="en-US" dirty="0">
                <a:latin typeface="+mn-ea"/>
              </a:rPr>
              <a:t>의 단점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 사용을 위해서는 프로그래밍 지식이 필요함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범용 프로그래밍 언어보다 처리 속도 느림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 분석에만 특화되어 대규모 </a:t>
            </a:r>
            <a:r>
              <a:rPr lang="en-US" altLang="ko-KR" dirty="0">
                <a:latin typeface="+mn-ea"/>
              </a:rPr>
              <a:t>IT </a:t>
            </a:r>
            <a:r>
              <a:rPr lang="ko-KR" altLang="en-US" dirty="0">
                <a:latin typeface="+mn-ea"/>
              </a:rPr>
              <a:t>서비스 개발에 접목이 어려움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오픈소스이므로 문제가 있더라도 지원받기 어려움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115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B836B-0DA9-4A7D-9388-C14C02F11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R </a:t>
            </a:r>
            <a:r>
              <a:rPr lang="ko-KR" altLang="en-US" dirty="0">
                <a:latin typeface="+mn-ea"/>
              </a:rPr>
              <a:t>설치파일 다운로드 하기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CRAN Mirror </a:t>
            </a:r>
            <a:r>
              <a:rPr lang="ko-KR" altLang="en-US" dirty="0">
                <a:latin typeface="+mn-ea"/>
              </a:rPr>
              <a:t>페이지로 이동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hlinkClick r:id="rId2"/>
              </a:rPr>
              <a:t>https://cran.r-project.org/mirrors.html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운영체제에 맞게 설치파일 다운로드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DB9E12-53F4-4635-B1F7-332D9507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5" y="565270"/>
            <a:ext cx="5529832" cy="931022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ffectLst/>
                <a:latin typeface="+mn-ea"/>
                <a:ea typeface="+mn-ea"/>
              </a:rPr>
              <a:t>R</a:t>
            </a:r>
            <a:r>
              <a:rPr lang="ko-KR" altLang="en-US" dirty="0">
                <a:effectLst/>
                <a:latin typeface="+mn-ea"/>
                <a:ea typeface="+mn-ea"/>
              </a:rPr>
              <a:t>을 설치하고 실행하기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589B9-C54A-4D51-8AAC-1414A273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7" y="796071"/>
            <a:ext cx="5601391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9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0</TotalTime>
  <Words>692</Words>
  <Application>Microsoft Office PowerPoint</Application>
  <PresentationFormat>와이드스크린</PresentationFormat>
  <Paragraphs>143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돋움</vt:lpstr>
      <vt:lpstr>Calisto MT</vt:lpstr>
      <vt:lpstr>Trebuchet MS</vt:lpstr>
      <vt:lpstr>Wingdings 2</vt:lpstr>
      <vt:lpstr>슬레이트</vt:lpstr>
      <vt:lpstr>처음 시작하는 R 데이터 분석 </vt:lpstr>
      <vt:lpstr>목차</vt:lpstr>
      <vt:lpstr>R이란?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R을 설치하고 실행하기</vt:lpstr>
      <vt:lpstr>PowerPoint 프레젠테이션</vt:lpstr>
      <vt:lpstr>PowerPoint 프레젠테이션</vt:lpstr>
      <vt:lpstr>PowerPoint 프레젠테이션</vt:lpstr>
      <vt:lpstr>R 스튜디오 설치와 기본 환경 설정하기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 스튜디오 실습 환경 만들기</vt:lpstr>
      <vt:lpstr>PowerPoint 프레젠테이션</vt:lpstr>
      <vt:lpstr>PowerPoint 프레젠테이션</vt:lpstr>
      <vt:lpstr>PowerPoint 프레젠테이션</vt:lpstr>
      <vt:lpstr>스크립트 생성 및 코드 실행하기</vt:lpstr>
      <vt:lpstr>PowerPoint 프레젠테이션</vt:lpstr>
      <vt:lpstr>도움말 사용하기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처음 시작하는 R 데이터 분석 </dc:title>
  <dc:creator/>
  <cp:lastModifiedBy> </cp:lastModifiedBy>
  <cp:revision>2</cp:revision>
  <dcterms:created xsi:type="dcterms:W3CDTF">2018-10-03T14:34:21Z</dcterms:created>
  <dcterms:modified xsi:type="dcterms:W3CDTF">2018-10-03T14:34:35Z</dcterms:modified>
</cp:coreProperties>
</file>